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334" r:id="rId3"/>
    <p:sldId id="335" r:id="rId4"/>
    <p:sldId id="336" r:id="rId5"/>
    <p:sldId id="337" r:id="rId6"/>
    <p:sldId id="343" r:id="rId7"/>
    <p:sldId id="363" r:id="rId8"/>
    <p:sldId id="344" r:id="rId9"/>
    <p:sldId id="362" r:id="rId10"/>
    <p:sldId id="345" r:id="rId11"/>
    <p:sldId id="346" r:id="rId12"/>
    <p:sldId id="364" r:id="rId13"/>
    <p:sldId id="366" r:id="rId14"/>
    <p:sldId id="367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3F"/>
    <a:srgbClr val="009257"/>
    <a:srgbClr val="003399"/>
    <a:srgbClr val="21578A"/>
    <a:srgbClr val="00A462"/>
    <a:srgbClr val="0060A2"/>
    <a:srgbClr val="003F6B"/>
    <a:srgbClr val="004BE2"/>
    <a:srgbClr val="339933"/>
    <a:srgbClr val="00B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3A94-624D-4D38-9657-24803D6EBA58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1849-F93E-4CB4-AB8C-7FC2CE67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0"/>
            <a:ext cx="9180512" cy="6858000"/>
            <a:chOff x="0" y="0"/>
            <a:chExt cx="9180512" cy="68580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512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2" t="9670" r="43486" b="18482"/>
            <a:stretch/>
          </p:blipFill>
          <p:spPr>
            <a:xfrm>
              <a:off x="769697" y="981511"/>
              <a:ext cx="2938207" cy="27320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6B3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276873"/>
              <a:ext cx="4104456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6B3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27985" y="4267200"/>
            <a:ext cx="4030215" cy="1371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0" y="2347519"/>
            <a:ext cx="3886200" cy="1691081"/>
          </a:xfrm>
          <a:solidFill>
            <a:schemeClr val="bg1"/>
          </a:solidFill>
        </p:spPr>
        <p:txBody>
          <a:bodyPr/>
          <a:lstStyle>
            <a:lvl1pPr>
              <a:defRPr sz="2400" baseline="0">
                <a:solidFill>
                  <a:srgbClr val="2157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256584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74712"/>
            <a:ext cx="568863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20680" cy="5760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32859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www.nile-elt.com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3567" y="1052513"/>
            <a:ext cx="4968553" cy="5040312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67400" y="1052513"/>
            <a:ext cx="288131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4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806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B3F"/>
                </a:solidFill>
              </a:defRPr>
            </a:lvl1pPr>
          </a:lstStyle>
          <a:p>
            <a:r>
              <a:rPr lang="en-GB" dirty="0" smtClean="0"/>
              <a:t>www.nile-elt.com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0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DPhhfEY5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2276872"/>
            <a:ext cx="4104456" cy="1835097"/>
          </a:xfrm>
        </p:spPr>
        <p:txBody>
          <a:bodyPr/>
          <a:lstStyle/>
          <a:p>
            <a:pPr>
              <a:defRPr/>
            </a:pPr>
            <a:r>
              <a:rPr lang="en-GB" altLang="en-US" sz="3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WHAT MOTIVATES</a:t>
            </a:r>
            <a:br>
              <a:rPr lang="en-GB" altLang="en-US" sz="3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en-GB" altLang="en-US" sz="320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TEACHERS?</a:t>
            </a:r>
            <a:r>
              <a:rPr lang="en-GB" altLang="en-US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/>
            </a:r>
            <a:br>
              <a:rPr lang="en-GB" altLang="en-US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en-GB" alt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TAMF ATC1 – Mexico City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8 March 2019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GB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>
                <a:latin typeface="+mj-lt"/>
              </a:rPr>
              <a:t>Dave Allan</a:t>
            </a:r>
          </a:p>
          <a:p>
            <a:r>
              <a:rPr lang="en-GB" sz="2400" dirty="0" smtClean="0">
                <a:latin typeface="+mj-lt"/>
              </a:rPr>
              <a:t>President, NILE</a:t>
            </a:r>
          </a:p>
        </p:txBody>
      </p:sp>
    </p:spTree>
    <p:extLst>
      <p:ext uri="{BB962C8B-B14F-4D97-AF65-F5344CB8AC3E}">
        <p14:creationId xmlns:p14="http://schemas.microsoft.com/office/powerpoint/2010/main" val="1240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87338" y="980727"/>
            <a:ext cx="8856662" cy="585553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 very brief summary of much of the literature on teacher motivation</a:t>
            </a:r>
            <a:r>
              <a:rPr lang="en-GB" altLang="en-US" sz="3200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GB" altLang="en-US" sz="3200" dirty="0" smtClean="0">
                <a:cs typeface="Times New Roman" pitchFamily="18" charset="0"/>
              </a:rPr>
              <a:t>Teaching is a multi-skilled job and cannot respond to a factory-type motivational model. Effective teachers are flexible, imaginative, innovative, empathetic and often passionate, so motivating teachers must include clarifying their purposes and allowing them autonomy.</a:t>
            </a:r>
          </a:p>
          <a:p>
            <a:pPr marL="0" indent="0">
              <a:buNone/>
            </a:pPr>
            <a:endParaRPr lang="en-GB" alt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What do English language teachers around the world often say about what motivates them?</a:t>
            </a:r>
          </a:p>
          <a:p>
            <a:pPr marL="0" indent="0">
              <a:buNone/>
            </a:pPr>
            <a:endParaRPr lang="en-GB" altLang="en-US" sz="2800" b="1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en-GB" altLang="en-US" sz="3200" b="1" dirty="0" smtClean="0">
                <a:solidFill>
                  <a:srgbClr val="00B050"/>
                </a:solidFill>
                <a:cs typeface="Times New Roman" pitchFamily="18" charset="0"/>
              </a:rPr>
              <a:t>Being respected as a teacher</a:t>
            </a:r>
          </a:p>
          <a:p>
            <a:pPr marL="0" indent="0">
              <a:buNone/>
            </a:pPr>
            <a:endParaRPr lang="en-GB" altLang="en-US" sz="1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b="1" dirty="0" smtClean="0">
                <a:solidFill>
                  <a:srgbClr val="00B050"/>
                </a:solidFill>
                <a:cs typeface="Times New Roman" pitchFamily="18" charset="0"/>
              </a:rPr>
              <a:t>Not being too overloaded</a:t>
            </a:r>
          </a:p>
          <a:p>
            <a:pPr marL="0" indent="0">
              <a:buNone/>
            </a:pPr>
            <a:endParaRPr lang="en-GB" altLang="en-US" sz="1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b="1" dirty="0" smtClean="0">
                <a:solidFill>
                  <a:srgbClr val="00B050"/>
                </a:solidFill>
                <a:cs typeface="Times New Roman" pitchFamily="18" charset="0"/>
              </a:rPr>
              <a:t>Getting energy back from students’ interest and enthusiasm</a:t>
            </a:r>
          </a:p>
          <a:p>
            <a:pPr marL="0" indent="0">
              <a:buNone/>
            </a:pPr>
            <a:endParaRPr lang="en-GB" altLang="en-US" sz="1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b="1" dirty="0" smtClean="0">
                <a:solidFill>
                  <a:srgbClr val="00B050"/>
                </a:solidFill>
                <a:cs typeface="Times New Roman" pitchFamily="18" charset="0"/>
              </a:rPr>
              <a:t>Being flexible and open to new things</a:t>
            </a:r>
          </a:p>
          <a:p>
            <a:pPr marL="0" indent="0">
              <a:buNone/>
            </a:pPr>
            <a:endParaRPr lang="en-GB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762000"/>
          </a:xfrm>
        </p:spPr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What </a:t>
            </a:r>
            <a:r>
              <a:rPr lang="en-GB" altLang="en-US" dirty="0" smtClean="0">
                <a:cs typeface="Times New Roman" pitchFamily="18" charset="0"/>
              </a:rPr>
              <a:t>motivates English language </a:t>
            </a:r>
            <a:r>
              <a:rPr lang="en-GB" altLang="en-US" dirty="0">
                <a:cs typeface="Times New Roman" pitchFamily="18" charset="0"/>
              </a:rPr>
              <a:t>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12474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rgbClr val="00B050"/>
                </a:solidFill>
                <a:cs typeface="Times New Roman" pitchFamily="18" charset="0"/>
              </a:rPr>
              <a:t>Being allowed to do what I do best, which is </a:t>
            </a:r>
            <a:r>
              <a:rPr lang="en-GB" altLang="en-US" sz="3200" dirty="0" smtClean="0">
                <a:solidFill>
                  <a:srgbClr val="00B050"/>
                </a:solidFill>
                <a:cs typeface="Times New Roman" pitchFamily="18" charset="0"/>
              </a:rPr>
              <a:t>teach</a:t>
            </a:r>
          </a:p>
          <a:p>
            <a:endParaRPr lang="en-GB" altLang="en-US" sz="3200" dirty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dirty="0">
                <a:solidFill>
                  <a:srgbClr val="00B050"/>
                </a:solidFill>
                <a:cs typeface="Times New Roman" pitchFamily="18" charset="0"/>
              </a:rPr>
              <a:t>Finding ways to rekindle the spark that made you love doing it in the first place – different ways to carry on </a:t>
            </a:r>
            <a:r>
              <a:rPr lang="en-GB" altLang="en-US" sz="3200" dirty="0" smtClean="0">
                <a:solidFill>
                  <a:srgbClr val="00B050"/>
                </a:solidFill>
                <a:cs typeface="Times New Roman" pitchFamily="18" charset="0"/>
              </a:rPr>
              <a:t>learning</a:t>
            </a:r>
          </a:p>
          <a:p>
            <a:endParaRPr lang="en-GB" altLang="en-US" sz="3200" dirty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dirty="0">
                <a:solidFill>
                  <a:srgbClr val="00B050"/>
                </a:solidFill>
                <a:cs typeface="Times New Roman" pitchFamily="18" charset="0"/>
              </a:rPr>
              <a:t>Reflecting on what </a:t>
            </a:r>
            <a:r>
              <a:rPr lang="en-GB" altLang="en-US" sz="3200" dirty="0" smtClean="0">
                <a:solidFill>
                  <a:srgbClr val="00B050"/>
                </a:solidFill>
                <a:cs typeface="Times New Roman" pitchFamily="18" charset="0"/>
              </a:rPr>
              <a:t>lots </a:t>
            </a:r>
            <a:r>
              <a:rPr lang="en-GB" altLang="en-US" sz="3200" dirty="0">
                <a:solidFill>
                  <a:srgbClr val="00B050"/>
                </a:solidFill>
                <a:cs typeface="Times New Roman" pitchFamily="18" charset="0"/>
              </a:rPr>
              <a:t>of other jobs would be </a:t>
            </a:r>
            <a:r>
              <a:rPr lang="en-GB" altLang="en-US" sz="3200" dirty="0" smtClean="0">
                <a:solidFill>
                  <a:srgbClr val="00B050"/>
                </a:solidFill>
                <a:cs typeface="Times New Roman" pitchFamily="18" charset="0"/>
              </a:rPr>
              <a:t>like</a:t>
            </a:r>
          </a:p>
          <a:p>
            <a:endParaRPr lang="en-GB" altLang="en-US" sz="3200" dirty="0">
              <a:solidFill>
                <a:srgbClr val="00B050"/>
              </a:solidFill>
              <a:cs typeface="Times New Roman" pitchFamily="18" charset="0"/>
            </a:endParaRPr>
          </a:p>
          <a:p>
            <a:r>
              <a:rPr lang="en-GB" altLang="en-US" sz="3200" dirty="0">
                <a:solidFill>
                  <a:srgbClr val="00B050"/>
                </a:solidFill>
                <a:cs typeface="Times New Roman" pitchFamily="18" charset="0"/>
              </a:rPr>
              <a:t>Remembering that everyone remembers a good teacher</a:t>
            </a:r>
          </a:p>
        </p:txBody>
      </p:sp>
    </p:spTree>
    <p:extLst>
      <p:ext uri="{BB962C8B-B14F-4D97-AF65-F5344CB8AC3E}">
        <p14:creationId xmlns:p14="http://schemas.microsoft.com/office/powerpoint/2010/main" val="25294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78632"/>
          </a:xfrm>
        </p:spPr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The key factors in English language teacher motivation from all 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Intrinsic motivation </a:t>
            </a:r>
            <a:r>
              <a:rPr lang="en-GB" altLang="en-US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the things that make it last</a:t>
            </a:r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endParaRPr lang="en-GB" altLang="en-US" sz="3200" dirty="0" smtClean="0">
              <a:cs typeface="Times New Roman" pitchFamily="18" charset="0"/>
            </a:endParaRPr>
          </a:p>
          <a:p>
            <a:r>
              <a:rPr lang="en-GB" altLang="en-US" sz="3200" dirty="0" smtClean="0">
                <a:solidFill>
                  <a:srgbClr val="009257"/>
                </a:solidFill>
                <a:cs typeface="Times New Roman" pitchFamily="18" charset="0"/>
              </a:rPr>
              <a:t>Long-term </a:t>
            </a:r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love of language</a:t>
            </a:r>
          </a:p>
          <a:p>
            <a:endParaRPr lang="en-GB" altLang="en-US" sz="3200" dirty="0" smtClean="0">
              <a:solidFill>
                <a:srgbClr val="009257"/>
              </a:solidFill>
              <a:cs typeface="Times New Roman" pitchFamily="18" charset="0"/>
            </a:endParaRPr>
          </a:p>
          <a:p>
            <a:r>
              <a:rPr lang="en-GB" altLang="en-US" sz="3200" dirty="0" smtClean="0">
                <a:solidFill>
                  <a:srgbClr val="009257"/>
                </a:solidFill>
                <a:cs typeface="Times New Roman" pitchFamily="18" charset="0"/>
              </a:rPr>
              <a:t>Love </a:t>
            </a:r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of people</a:t>
            </a:r>
          </a:p>
          <a:p>
            <a:endParaRPr lang="en-GB" altLang="en-US" sz="3200" dirty="0" smtClean="0">
              <a:solidFill>
                <a:srgbClr val="009257"/>
              </a:solidFill>
              <a:cs typeface="Times New Roman" pitchFamily="18" charset="0"/>
            </a:endParaRPr>
          </a:p>
          <a:p>
            <a:r>
              <a:rPr lang="en-GB" altLang="en-US" sz="3200" dirty="0" smtClean="0">
                <a:solidFill>
                  <a:srgbClr val="009257"/>
                </a:solidFill>
                <a:cs typeface="Times New Roman" pitchFamily="18" charset="0"/>
              </a:rPr>
              <a:t>Passion </a:t>
            </a:r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for teaching</a:t>
            </a:r>
          </a:p>
          <a:p>
            <a:endParaRPr lang="en-GB" altLang="en-US" sz="3200" dirty="0" smtClean="0">
              <a:solidFill>
                <a:srgbClr val="009257"/>
              </a:solidFill>
              <a:cs typeface="Times New Roman" pitchFamily="18" charset="0"/>
            </a:endParaRPr>
          </a:p>
          <a:p>
            <a:r>
              <a:rPr lang="en-GB" altLang="en-US" sz="3200" dirty="0" smtClean="0">
                <a:solidFill>
                  <a:srgbClr val="009257"/>
                </a:solidFill>
                <a:cs typeface="Times New Roman" pitchFamily="18" charset="0"/>
              </a:rPr>
              <a:t>The </a:t>
            </a:r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spark of the new</a:t>
            </a:r>
          </a:p>
          <a:p>
            <a:endParaRPr lang="en-GB" altLang="en-US" sz="3200" dirty="0" smtClean="0">
              <a:solidFill>
                <a:srgbClr val="009257"/>
              </a:solidFill>
              <a:cs typeface="Times New Roman" pitchFamily="18" charset="0"/>
            </a:endParaRPr>
          </a:p>
          <a:p>
            <a:r>
              <a:rPr lang="en-GB" altLang="en-US" sz="3200" dirty="0" smtClean="0">
                <a:solidFill>
                  <a:srgbClr val="009257"/>
                </a:solidFill>
                <a:cs typeface="Times New Roman" pitchFamily="18" charset="0"/>
              </a:rPr>
              <a:t>Collaboration </a:t>
            </a:r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with colleagues</a:t>
            </a:r>
          </a:p>
        </p:txBody>
      </p:sp>
    </p:spTree>
    <p:extLst>
      <p:ext uri="{BB962C8B-B14F-4D97-AF65-F5344CB8AC3E}">
        <p14:creationId xmlns:p14="http://schemas.microsoft.com/office/powerpoint/2010/main" val="3482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8632"/>
          </a:xfrm>
        </p:spPr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The key factors in English language teacher motivation from all 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r>
              <a:rPr lang="en-GB" altLang="en-US" sz="3200" dirty="0">
                <a:cs typeface="Times New Roman" pitchFamily="18" charset="0"/>
              </a:rPr>
              <a:t>Respect/self-respect</a:t>
            </a:r>
          </a:p>
          <a:p>
            <a:r>
              <a:rPr lang="en-GB" altLang="en-US" sz="3200" dirty="0">
                <a:cs typeface="Times New Roman" pitchFamily="18" charset="0"/>
              </a:rPr>
              <a:t>Pleasure of working with pupils</a:t>
            </a:r>
          </a:p>
          <a:p>
            <a:r>
              <a:rPr lang="en-GB" altLang="en-US" sz="3200" dirty="0">
                <a:cs typeface="Times New Roman" pitchFamily="18" charset="0"/>
              </a:rPr>
              <a:t>Esteem/self-esteem</a:t>
            </a:r>
          </a:p>
          <a:p>
            <a:r>
              <a:rPr lang="en-GB" altLang="en-US" sz="3200" dirty="0">
                <a:cs typeface="Times New Roman" pitchFamily="18" charset="0"/>
              </a:rPr>
              <a:t>Professional autonomy</a:t>
            </a:r>
          </a:p>
          <a:p>
            <a:r>
              <a:rPr lang="en-GB" altLang="en-US" sz="3200" dirty="0">
                <a:cs typeface="Times New Roman" pitchFamily="18" charset="0"/>
              </a:rPr>
              <a:t>Boss of own world</a:t>
            </a:r>
          </a:p>
          <a:p>
            <a:r>
              <a:rPr lang="en-GB" altLang="en-US" sz="3200" dirty="0">
                <a:cs typeface="Times New Roman" pitchFamily="18" charset="0"/>
              </a:rPr>
              <a:t>Chances for innovation, </a:t>
            </a:r>
            <a:r>
              <a:rPr lang="en-GB" altLang="en-US" sz="3200" dirty="0" smtClean="0">
                <a:cs typeface="Times New Roman" pitchFamily="18" charset="0"/>
              </a:rPr>
              <a:t>creativity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Regular feedback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Participation in decision-making</a:t>
            </a:r>
            <a:endParaRPr lang="en-GB" altLang="en-US" sz="32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altLang="en-US" sz="2800" b="1" dirty="0" smtClean="0">
                <a:latin typeface="+mn-lt"/>
                <a:cs typeface="Times New Roman" pitchFamily="18" charset="0"/>
              </a:rPr>
              <a:t>The key factors in English language teacher motivation from all round the world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9336"/>
          </a:xfrm>
        </p:spPr>
        <p:txBody>
          <a:bodyPr/>
          <a:lstStyle/>
          <a:p>
            <a:r>
              <a:rPr lang="en-GB" altLang="en-US" sz="3200" dirty="0" smtClean="0">
                <a:cs typeface="Times New Roman" pitchFamily="18" charset="0"/>
              </a:rPr>
              <a:t>Being listened to and having views considered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Having the chance for regular, relevant CPD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Getting better at it, especially things that had been difficult or a source of problems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Being able to inspire learners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Learning from learners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Working with other motivated teachers</a:t>
            </a:r>
          </a:p>
          <a:p>
            <a:r>
              <a:rPr lang="en-GB" altLang="en-US" sz="3200" dirty="0" smtClean="0">
                <a:cs typeface="Times New Roman" pitchFamily="18" charset="0"/>
              </a:rPr>
              <a:t>Natural personal enthusiasm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en-GB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1008641"/>
            <a:ext cx="5231897" cy="259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90" y="3606589"/>
            <a:ext cx="6928290" cy="32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144239"/>
            <a:ext cx="8784976" cy="836489"/>
          </a:xfrm>
        </p:spPr>
        <p:txBody>
          <a:bodyPr/>
          <a:lstStyle/>
          <a:p>
            <a:r>
              <a:rPr lang="en-GB" altLang="en-US" sz="3200" b="1" dirty="0" smtClean="0">
                <a:cs typeface="Times New Roman" pitchFamily="18" charset="0"/>
              </a:rPr>
              <a:t>What </a:t>
            </a:r>
            <a:r>
              <a:rPr lang="en-GB" altLang="en-US" sz="3200" dirty="0" smtClean="0">
                <a:cs typeface="Times New Roman" pitchFamily="18" charset="0"/>
              </a:rPr>
              <a:t>motivates teachers</a:t>
            </a:r>
            <a:r>
              <a:rPr lang="en-GB" altLang="en-US" sz="3200" b="1" dirty="0" smtClean="0">
                <a:cs typeface="Times New Roman" pitchFamily="18" charset="0"/>
              </a:rPr>
              <a:t>?</a:t>
            </a:r>
            <a:r>
              <a:rPr lang="en-GB" altLang="en-US" sz="3200" b="1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805487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200" dirty="0">
                <a:cs typeface="Times New Roman" pitchFamily="18" charset="0"/>
              </a:rPr>
              <a:t>Some </a:t>
            </a:r>
            <a:r>
              <a:rPr lang="en-GB" altLang="en-US" sz="3200" dirty="0" smtClean="0">
                <a:cs typeface="Times New Roman" pitchFamily="18" charset="0"/>
              </a:rPr>
              <a:t>interesting observations </a:t>
            </a:r>
            <a:r>
              <a:rPr lang="en-GB" altLang="en-US" sz="3200" dirty="0">
                <a:cs typeface="Times New Roman" pitchFamily="18" charset="0"/>
              </a:rPr>
              <a:t>from the literature on motivation in </a:t>
            </a:r>
            <a:r>
              <a:rPr lang="en-GB" altLang="en-US" sz="3200" dirty="0" smtClean="0">
                <a:cs typeface="Times New Roman" pitchFamily="18" charset="0"/>
              </a:rPr>
              <a:t>education:</a:t>
            </a:r>
          </a:p>
          <a:p>
            <a:endParaRPr lang="en-GB" altLang="en-US" sz="1600" dirty="0">
              <a:cs typeface="Times New Roman" pitchFamily="18" charset="0"/>
            </a:endParaRPr>
          </a:p>
          <a:p>
            <a:r>
              <a:rPr lang="en-GB" altLang="en-US" sz="3200" dirty="0" smtClean="0">
                <a:cs typeface="Times New Roman" pitchFamily="18" charset="0"/>
              </a:rPr>
              <a:t>‘Perhaps surprisingly it’s not the money, or at least not the money beyond a certain point</a:t>
            </a:r>
            <a:r>
              <a:rPr lang="en-GB" altLang="en-US" sz="3200" b="1" dirty="0" smtClean="0">
                <a:cs typeface="Times New Roman" pitchFamily="18" charset="0"/>
              </a:rPr>
              <a:t>’  </a:t>
            </a:r>
            <a:r>
              <a:rPr lang="en-GB" altLang="en-US" sz="2400" dirty="0" smtClean="0">
                <a:cs typeface="Times New Roman" pitchFamily="18" charset="0"/>
              </a:rPr>
              <a:t>(Rigby, R. 2012)</a:t>
            </a:r>
          </a:p>
          <a:p>
            <a:pPr marL="0" indent="0">
              <a:buNone/>
            </a:pPr>
            <a:endParaRPr lang="en-GB" altLang="en-US" sz="1600" b="1" dirty="0" smtClean="0">
              <a:cs typeface="Times New Roman" pitchFamily="18" charset="0"/>
            </a:endParaRPr>
          </a:p>
          <a:p>
            <a:r>
              <a:rPr lang="en-GB" altLang="en-US" sz="3200" dirty="0" smtClean="0">
                <a:cs typeface="Times New Roman" pitchFamily="18" charset="0"/>
              </a:rPr>
              <a:t>‘Low salary will act as a strong </a:t>
            </a:r>
            <a:r>
              <a:rPr lang="en-GB" altLang="en-US" sz="3200" dirty="0" err="1" smtClean="0">
                <a:cs typeface="Times New Roman" pitchFamily="18" charset="0"/>
              </a:rPr>
              <a:t>demotivator</a:t>
            </a:r>
            <a:r>
              <a:rPr lang="en-GB" altLang="en-US" sz="3200" dirty="0" smtClean="0">
                <a:cs typeface="Times New Roman" pitchFamily="18" charset="0"/>
              </a:rPr>
              <a:t>..... but (above the going rate) ..... the motivational effect of extra pay will be fairly small</a:t>
            </a:r>
            <a:r>
              <a:rPr lang="en-GB" altLang="en-US" sz="2800" b="1" dirty="0" smtClean="0">
                <a:cs typeface="Times New Roman" pitchFamily="18" charset="0"/>
              </a:rPr>
              <a:t>’ </a:t>
            </a:r>
            <a:r>
              <a:rPr lang="en-GB" altLang="en-US" sz="2400" dirty="0" smtClean="0">
                <a:cs typeface="Times New Roman" pitchFamily="18" charset="0"/>
              </a:rPr>
              <a:t>(Daniel Pink, 2010)</a:t>
            </a:r>
          </a:p>
          <a:p>
            <a:pPr marL="1371600" lvl="3" indent="0" algn="ctr">
              <a:buNone/>
            </a:pPr>
            <a:endParaRPr lang="en-GB" altLang="en-US" sz="32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GB" alt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762000"/>
          </a:xfrm>
        </p:spPr>
        <p:txBody>
          <a:bodyPr/>
          <a:lstStyle/>
          <a:p>
            <a:r>
              <a:rPr lang="en-GB" altLang="en-US" sz="3200" dirty="0">
                <a:cs typeface="Times New Roman" pitchFamily="18" charset="0"/>
              </a:rPr>
              <a:t>What </a:t>
            </a:r>
            <a:r>
              <a:rPr lang="en-GB" altLang="en-US" sz="3200" dirty="0" smtClean="0">
                <a:cs typeface="Times New Roman" pitchFamily="18" charset="0"/>
              </a:rPr>
              <a:t>motivates teachers?</a:t>
            </a:r>
            <a:endParaRPr lang="en-US" altLang="en-US" sz="32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/>
          <a:lstStyle/>
          <a:p>
            <a:pPr>
              <a:spcBef>
                <a:spcPts val="1000"/>
              </a:spcBef>
            </a:pPr>
            <a:endParaRPr lang="en-GB" altLang="en-US" sz="1600" b="1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GB" altLang="en-US" sz="3200" dirty="0" smtClean="0">
                <a:cs typeface="Times New Roman" pitchFamily="18" charset="0"/>
              </a:rPr>
              <a:t>‘</a:t>
            </a:r>
            <a:r>
              <a:rPr lang="en-GB" altLang="en-US" sz="3200" dirty="0">
                <a:cs typeface="Times New Roman" pitchFamily="18" charset="0"/>
              </a:rPr>
              <a:t>Everybody’s different and they’re motivated by different things</a:t>
            </a:r>
            <a:r>
              <a:rPr lang="en-GB" altLang="en-US" sz="3200" dirty="0" smtClean="0">
                <a:cs typeface="Times New Roman" pitchFamily="18" charset="0"/>
              </a:rPr>
              <a:t>’</a:t>
            </a:r>
            <a:r>
              <a:rPr lang="en-GB" altLang="en-US" sz="2400" dirty="0" smtClean="0">
                <a:cs typeface="Times New Roman" pitchFamily="18" charset="0"/>
              </a:rPr>
              <a:t>(</a:t>
            </a:r>
            <a:r>
              <a:rPr lang="en-GB" altLang="en-US" sz="2400" dirty="0">
                <a:cs typeface="Times New Roman" pitchFamily="18" charset="0"/>
              </a:rPr>
              <a:t>Arnold, C. 2012</a:t>
            </a:r>
            <a:r>
              <a:rPr lang="en-GB" altLang="en-US" sz="2400" dirty="0" smtClean="0">
                <a:cs typeface="Times New Roman" pitchFamily="18" charset="0"/>
              </a:rPr>
              <a:t>)</a:t>
            </a:r>
          </a:p>
          <a:p>
            <a:pPr>
              <a:spcBef>
                <a:spcPts val="1000"/>
              </a:spcBef>
            </a:pPr>
            <a:endParaRPr lang="en-GB" altLang="en-US" sz="1400" dirty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GB" altLang="en-US" sz="3200" dirty="0">
                <a:cs typeface="Times New Roman" pitchFamily="18" charset="0"/>
              </a:rPr>
              <a:t>Depending on who you are, when it is in your life, working life &amp; relationships,  job security and salary stability can be strong extrinsic </a:t>
            </a:r>
            <a:r>
              <a:rPr lang="en-GB" altLang="en-US" sz="3200" dirty="0" smtClean="0">
                <a:cs typeface="Times New Roman" pitchFamily="18" charset="0"/>
              </a:rPr>
              <a:t>motivation</a:t>
            </a:r>
          </a:p>
          <a:p>
            <a:pPr>
              <a:spcBef>
                <a:spcPts val="1000"/>
              </a:spcBef>
            </a:pPr>
            <a:endParaRPr lang="en-GB" altLang="en-US" sz="1600" dirty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GB" altLang="en-US" sz="3200" dirty="0">
                <a:cs typeface="Times New Roman" pitchFamily="18" charset="0"/>
              </a:rPr>
              <a:t>Among women integrative motivation is far stronger than in </a:t>
            </a:r>
            <a:r>
              <a:rPr lang="en-GB" altLang="en-US" sz="3200" dirty="0" smtClean="0">
                <a:cs typeface="Times New Roman" pitchFamily="18" charset="0"/>
              </a:rPr>
              <a:t>men</a:t>
            </a:r>
            <a:endParaRPr lang="en-GB" altLang="en-US" sz="3200" dirty="0">
              <a:cs typeface="Times New Roman" pitchFamily="18" charset="0"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r>
              <a:rPr lang="en-GB" altLang="en-US" sz="3200" b="1" dirty="0" smtClean="0">
                <a:latin typeface="+mn-lt"/>
                <a:cs typeface="Times New Roman" pitchFamily="18" charset="0"/>
              </a:rPr>
              <a:t>Good </a:t>
            </a:r>
            <a:r>
              <a:rPr lang="en-GB" altLang="en-US" sz="3200" b="1" dirty="0" smtClean="0">
                <a:cs typeface="Times New Roman" pitchFamily="18" charset="0"/>
              </a:rPr>
              <a:t>leaders</a:t>
            </a:r>
            <a:r>
              <a:rPr lang="en-GB" altLang="en-US" sz="3200" b="1" dirty="0" smtClean="0">
                <a:latin typeface="+mn-lt"/>
                <a:cs typeface="Times New Roman" pitchFamily="18" charset="0"/>
              </a:rPr>
              <a:t> inspire others……..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388" y="980728"/>
            <a:ext cx="8785225" cy="5877272"/>
          </a:xfrm>
        </p:spPr>
        <p:txBody>
          <a:bodyPr/>
          <a:lstStyle/>
          <a:p>
            <a:r>
              <a:rPr lang="en-GB" altLang="en-US" sz="2800" dirty="0" smtClean="0">
                <a:cs typeface="Times New Roman" pitchFamily="18" charset="0"/>
              </a:rPr>
              <a:t>they understand what motivates their team because they genuinely take the time to find out about individuals and let their team get on with their jobs</a:t>
            </a:r>
          </a:p>
          <a:p>
            <a:pPr marL="0" indent="0">
              <a:buNone/>
            </a:pPr>
            <a:r>
              <a:rPr lang="en-GB" altLang="en-US" sz="2800" dirty="0">
                <a:cs typeface="Times New Roman" pitchFamily="18" charset="0"/>
              </a:rPr>
              <a:t>(</a:t>
            </a:r>
            <a:r>
              <a:rPr lang="en-GB" altLang="en-US" sz="2800" dirty="0" smtClean="0">
                <a:cs typeface="Times New Roman" pitchFamily="18" charset="0"/>
              </a:rPr>
              <a:t>many teachers do have a lot of autonomy, but what is the impact of classroom doors always being closed?)</a:t>
            </a:r>
          </a:p>
          <a:p>
            <a:pPr marL="0" indent="0">
              <a:buNone/>
            </a:pPr>
            <a:endParaRPr lang="en-GB" altLang="en-US" sz="2800" dirty="0" smtClean="0">
              <a:cs typeface="Times New Roman" pitchFamily="18" charset="0"/>
            </a:endParaRPr>
          </a:p>
          <a:p>
            <a:r>
              <a:rPr lang="en-GB" altLang="en-US" sz="2800" dirty="0" smtClean="0">
                <a:cs typeface="Times New Roman" pitchFamily="18" charset="0"/>
              </a:rPr>
              <a:t>they offer direction, provide a sense of purpose and of values, give a ‘road map’, are on hand to offer help, but don’t always micromanage and get in the way.</a:t>
            </a:r>
          </a:p>
          <a:p>
            <a:pPr marL="0" indent="0">
              <a:buNone/>
            </a:pPr>
            <a:endParaRPr lang="en-GB" altLang="en-US" sz="1600" dirty="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altLang="en-US" sz="2800" dirty="0" smtClean="0">
                <a:solidFill>
                  <a:srgbClr val="00B050"/>
                </a:solidFill>
                <a:cs typeface="Times New Roman" pitchFamily="18" charset="0"/>
              </a:rPr>
              <a:t>	‘Recognition is a great motivator. People want to be held in high esteem and valued for a job well done.’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pPr algn="ctr"/>
            <a:r>
              <a:rPr lang="en-GB" altLang="en-US" sz="3200" b="1" dirty="0" smtClean="0">
                <a:cs typeface="Times New Roman" pitchFamily="18" charset="0"/>
              </a:rPr>
              <a:t>What motivates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5225" cy="521744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Most studies have found that teachers are motivated more by intrinsic than extrinsic rewards:</a:t>
            </a:r>
          </a:p>
          <a:p>
            <a:pPr marL="0" indent="0">
              <a:buNone/>
              <a:defRPr/>
            </a:pPr>
            <a:endParaRPr lang="en-GB" sz="32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3200" dirty="0">
                <a:solidFill>
                  <a:srgbClr val="0070C0"/>
                </a:solidFill>
                <a:cs typeface="Times New Roman" pitchFamily="18" charset="0"/>
              </a:rPr>
              <a:t>	</a:t>
            </a:r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‘Most teachers perceive their needs and measure their job satisfaction by factors such as participation in decision-making, use of valued skills, freedom and independence, challenge, expression of creativity and opportunities for continued learning’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cs typeface="Times New Roman" pitchFamily="18" charset="0"/>
              </a:rPr>
              <a:t>What motivates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9675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‘High </a:t>
            </a:r>
            <a:r>
              <a:rPr lang="en-GB" sz="3200" dirty="0">
                <a:solidFill>
                  <a:srgbClr val="0070C0"/>
                </a:solidFill>
                <a:cs typeface="Times New Roman" pitchFamily="18" charset="0"/>
              </a:rPr>
              <a:t>internal motivation, work satisfaction and high-quality performance depend on three critical psychological states: experienced meaningfulness, responsibility for outcomes and knowledge of results.’</a:t>
            </a:r>
          </a:p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cs typeface="Times New Roman" pitchFamily="18" charset="0"/>
              </a:rPr>
              <a:t>These are typical of what applies to ‘the professions</a:t>
            </a:r>
            <a:r>
              <a:rPr lang="en-GB" sz="3200" dirty="0" smtClean="0">
                <a:solidFill>
                  <a:srgbClr val="0070C0"/>
                </a:solidFill>
                <a:cs typeface="Times New Roman" pitchFamily="18" charset="0"/>
              </a:rPr>
              <a:t>’ …………. </a:t>
            </a: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but</a:t>
            </a:r>
            <a:r>
              <a:rPr lang="en-GB" sz="3200" dirty="0">
                <a:solidFill>
                  <a:srgbClr val="0070C0"/>
                </a:solidFill>
                <a:cs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7509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07950" y="980728"/>
            <a:ext cx="8928100" cy="561692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as we know from the likes of Herzberg, Maslow, </a:t>
            </a: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Deci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and more recently Hackman, Pennington, Coyle and others such as Pink (2011) and Roddy (2011)</a:t>
            </a:r>
          </a:p>
          <a:p>
            <a:pPr marL="0" indent="0">
              <a:buFont typeface="Arial" charset="0"/>
              <a:buNone/>
              <a:defRPr/>
            </a:pPr>
            <a:endParaRPr lang="en-GB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It’s hard to maintain intrinsic motivation and a sense of vocation when you’re struggling to make a living – if the ‘hygiene factors’, the basic needs of life, are not being adequately met then it’s hard to be a motivated professional. Doctors and lawyers are often (not always) well paid – teachers very rarely are.</a:t>
            </a:r>
          </a:p>
          <a:p>
            <a:pPr marL="0" indent="0">
              <a:buNone/>
              <a:defRPr/>
            </a:pPr>
            <a:endParaRPr lang="en-GB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GB" sz="2800" dirty="0">
                <a:solidFill>
                  <a:srgbClr val="FF0000"/>
                </a:solidFill>
                <a:cs typeface="Times New Roman" pitchFamily="18" charset="0"/>
                <a:hlinkClick r:id="rId2"/>
              </a:rPr>
              <a:t>https://www.youtube.com/watch?v=kSDPhhfEY5A</a:t>
            </a:r>
            <a:endParaRPr lang="en-GB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cs typeface="Times New Roman" pitchFamily="18" charset="0"/>
              </a:rPr>
              <a:t>What motivates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Teachers are often greatly appreciated but not often well paid, so autonomy, purpose and mastery are sometimes in conflict with compliance, job security and paying the bills. </a:t>
            </a:r>
          </a:p>
          <a:p>
            <a:r>
              <a:rPr lang="en-GB" altLang="en-US" sz="3200" dirty="0">
                <a:solidFill>
                  <a:srgbClr val="009257"/>
                </a:solidFill>
                <a:cs typeface="Times New Roman" pitchFamily="18" charset="0"/>
              </a:rPr>
              <a:t>In the absence of cash, those responsible for managing teachers and for motivating them have to ask </a:t>
            </a:r>
            <a:r>
              <a:rPr lang="en-GB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what other kinds of currency may be available.</a:t>
            </a:r>
          </a:p>
        </p:txBody>
      </p:sp>
    </p:spTree>
    <p:extLst>
      <p:ext uri="{BB962C8B-B14F-4D97-AF65-F5344CB8AC3E}">
        <p14:creationId xmlns:p14="http://schemas.microsoft.com/office/powerpoint/2010/main" val="26205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LE Presentation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NILE Presentation Template</Template>
  <TotalTime>676</TotalTime>
  <Words>748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NILE Presentation Template</vt:lpstr>
      <vt:lpstr>WHAT MOTIVATES TEACHERS? TAMF ATC1 – Mexico City 8 March 2019 </vt:lpstr>
      <vt:lpstr>PowerPoint Presentation</vt:lpstr>
      <vt:lpstr>What motivates teachers? </vt:lpstr>
      <vt:lpstr>What motivates teachers?</vt:lpstr>
      <vt:lpstr>Good leaders inspire others…….. </vt:lpstr>
      <vt:lpstr>What motivates teachers?</vt:lpstr>
      <vt:lpstr>What motivates teachers?</vt:lpstr>
      <vt:lpstr>PowerPoint Presentation</vt:lpstr>
      <vt:lpstr>What motivates teachers?</vt:lpstr>
      <vt:lpstr>PowerPoint Presentation</vt:lpstr>
      <vt:lpstr>PowerPoint Presentation</vt:lpstr>
      <vt:lpstr>What motivates English language teachers?</vt:lpstr>
      <vt:lpstr>The key factors in English language teacher motivation from all round the world</vt:lpstr>
      <vt:lpstr>The key factors in English language teacher motivation from all round the world</vt:lpstr>
      <vt:lpstr>The key factors in English language teacher motivation from all round the world</vt:lpstr>
    </vt:vector>
  </TitlesOfParts>
  <Company>Norwich Institute of Language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Administrator</dc:creator>
  <cp:lastModifiedBy>Dave.Allan</cp:lastModifiedBy>
  <cp:revision>89</cp:revision>
  <dcterms:created xsi:type="dcterms:W3CDTF">2015-07-06T10:06:41Z</dcterms:created>
  <dcterms:modified xsi:type="dcterms:W3CDTF">2019-03-08T23:06:36Z</dcterms:modified>
</cp:coreProperties>
</file>